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462345-B2ED-4F54-9455-16DAEA21A7FE}">
  <a:tblStyle styleId="{ED462345-B2ED-4F54-9455-16DAEA21A7F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0" name="Google Shape;22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9" name="Google Shape;22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56" name="Google Shape;256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5" name="Google Shape;265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74ee4d972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f74ee4d972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4" name="Google Shape;274;gf74ee4d972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" name="Google Shape;9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" name="Google Shape;15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74ee4d97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f74ee4d97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f74ee4d972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74ee4d972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f74ee4d972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f74ee4d972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08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5436732" y="2688719"/>
            <a:ext cx="6609493" cy="8344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436733" y="3523215"/>
            <a:ext cx="6056582" cy="41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5650" y="25400"/>
            <a:ext cx="95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6206" y="0"/>
            <a:ext cx="95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19100" y="6356350"/>
            <a:ext cx="6871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730" y="-2237"/>
            <a:ext cx="12221730" cy="68602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238539" y="263527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238539" y="1440305"/>
            <a:ext cx="11352570" cy="491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2099313" y="6815016"/>
            <a:ext cx="93955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251791" y="6480313"/>
            <a:ext cx="410817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© 2018, Amazon Web Services, Inc. or its Affiliates. All rights reserved.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662608" y="2770243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19100" y="6356350"/>
            <a:ext cx="6871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238538" y="263527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238538" y="1243016"/>
            <a:ext cx="10515600" cy="491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9100" y="6356350"/>
            <a:ext cx="6871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730" y="-2237"/>
            <a:ext cx="12221730" cy="686023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238539" y="263527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238539" y="1440305"/>
            <a:ext cx="11352570" cy="491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2099313" y="6815016"/>
            <a:ext cx="93955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19100" y="6356350"/>
            <a:ext cx="6871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68" y="-2237"/>
            <a:ext cx="12193268" cy="68602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title"/>
          </p:nvPr>
        </p:nvSpPr>
        <p:spPr>
          <a:xfrm>
            <a:off x="238539" y="263527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38539" y="1440305"/>
            <a:ext cx="5075583" cy="491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5800" y="-31440"/>
            <a:ext cx="95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/>
          <p:nvPr/>
        </p:nvSpPr>
        <p:spPr>
          <a:xfrm>
            <a:off x="12099313" y="6815016"/>
            <a:ext cx="93955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5796169" y="1440305"/>
            <a:ext cx="5075583" cy="491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3" type="body"/>
          </p:nvPr>
        </p:nvSpPr>
        <p:spPr>
          <a:xfrm>
            <a:off x="238539" y="1440305"/>
            <a:ext cx="10515600" cy="491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19100" y="6356350"/>
            <a:ext cx="6871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68" y="1"/>
            <a:ext cx="1218706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type="title"/>
          </p:nvPr>
        </p:nvSpPr>
        <p:spPr>
          <a:xfrm>
            <a:off x="419100" y="2954881"/>
            <a:ext cx="11353800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19100" y="6356350"/>
            <a:ext cx="7121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One Colum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68" y="1"/>
            <a:ext cx="1218706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9100" y="6356350"/>
            <a:ext cx="7121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419100" y="1528175"/>
            <a:ext cx="11353800" cy="464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91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9100" y="18256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2F3E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32F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19100" y="6356350"/>
            <a:ext cx="6871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64">
          <p15:clr>
            <a:srgbClr val="F26B43"/>
          </p15:clr>
        </p15:guide>
        <p15:guide id="4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ctrTitle"/>
          </p:nvPr>
        </p:nvSpPr>
        <p:spPr>
          <a:xfrm>
            <a:off x="5436732" y="2688719"/>
            <a:ext cx="66096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/>
              <a:t>Group MidTerm Project: Designing a Cloud Solution</a:t>
            </a:r>
            <a:endParaRPr/>
          </a:p>
        </p:txBody>
      </p:sp>
      <p:sp>
        <p:nvSpPr>
          <p:cNvPr id="73" name="Google Shape;73;p10"/>
          <p:cNvSpPr txBox="1"/>
          <p:nvPr>
            <p:ph idx="1" type="subTitle"/>
          </p:nvPr>
        </p:nvSpPr>
        <p:spPr>
          <a:xfrm>
            <a:off x="5436733" y="3523215"/>
            <a:ext cx="6056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i="1" lang="en-US"/>
              <a:t>A Medical Company </a:t>
            </a:r>
            <a:r>
              <a:rPr lang="en-US"/>
              <a:t>Startup</a:t>
            </a:r>
            <a:endParaRPr/>
          </a:p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419100" y="6356350"/>
            <a:ext cx="687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© 2018 Amazon Web Services, Inc. or its Affiliates. All rights reserved. Amazon confidential.</a:t>
            </a:r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5471325" y="4219275"/>
            <a:ext cx="598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SHRIYA SURUSANI, CHAITANYA GAWADE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5471325" y="4724225"/>
            <a:ext cx="147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Group 5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/>
          <p:nvPr>
            <p:ph idx="12" type="sldNum"/>
          </p:nvPr>
        </p:nvSpPr>
        <p:spPr>
          <a:xfrm>
            <a:off x="913942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19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and Security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419100" y="1423837"/>
            <a:ext cx="102679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VPC solution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6" name="Google Shape;216;p19"/>
          <p:cNvGraphicFramePr/>
          <p:nvPr/>
        </p:nvGraphicFramePr>
        <p:xfrm>
          <a:off x="781050" y="25995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893250"/>
                <a:gridCol w="2444625"/>
                <a:gridCol w="2531550"/>
                <a:gridCol w="1584625"/>
                <a:gridCol w="1055800"/>
                <a:gridCol w="2065500"/>
              </a:tblGrid>
              <a:tr h="32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VPC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Purpose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Subnets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AZs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CIDR Range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</a:tr>
              <a:tr h="33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474746"/>
                          </a:solidFill>
                        </a:rPr>
                        <a:t>us-east-1a</a:t>
                      </a:r>
                      <a:endParaRPr sz="28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Production</a:t>
                      </a:r>
                      <a:endParaRPr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6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10.0.0.0/21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>
                          <a:solidFill>
                            <a:srgbClr val="474746"/>
                          </a:solidFill>
                        </a:rPr>
                        <a:t>us-east-1a</a:t>
                      </a:r>
                      <a:endParaRPr sz="28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Dev/Testing</a:t>
                      </a:r>
                      <a:endParaRPr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/>
                        <a:t>10.0.8.0/22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idx="12" type="sldNum"/>
          </p:nvPr>
        </p:nvSpPr>
        <p:spPr>
          <a:xfrm>
            <a:off x="913942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and Security</a:t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419100" y="1423837"/>
            <a:ext cx="102679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 VPC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5" name="Google Shape;225;p20"/>
          <p:cNvGraphicFramePr/>
          <p:nvPr/>
        </p:nvGraphicFramePr>
        <p:xfrm>
          <a:off x="107315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1860575"/>
                <a:gridCol w="3335475"/>
                <a:gridCol w="2054950"/>
                <a:gridCol w="2054950"/>
              </a:tblGrid>
              <a:tr h="82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Subnet Name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Subnet Type (Public/private)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AZ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Subnet Address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Public Subnet 1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solidFill>
                            <a:srgbClr val="474746"/>
                          </a:solidFill>
                        </a:rPr>
                        <a:t>Public</a:t>
                      </a:r>
                      <a:endParaRPr sz="1600">
                        <a:solidFill>
                          <a:srgbClr val="474746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</a:t>
                      </a:r>
                      <a:endParaRPr sz="16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10.0.0.0/26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Public Subnet 2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474746"/>
                          </a:solidFill>
                        </a:rPr>
                        <a:t>Public</a:t>
                      </a:r>
                      <a:endParaRPr sz="1600" u="non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B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10.0.0.1/26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Private Subnet 1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Private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10.0.1.0/24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Private Subnet 2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Private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10.0.2.0/24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Private Subnet 3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Private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10.0.3.0/24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Private Subnet 4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Private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10.0.4.0/24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idx="12" type="sldNum"/>
          </p:nvPr>
        </p:nvSpPr>
        <p:spPr>
          <a:xfrm>
            <a:off x="913942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and Security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419100" y="1423837"/>
            <a:ext cx="102679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Dev/Testing VPC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4" name="Google Shape;234;p21"/>
          <p:cNvGraphicFramePr/>
          <p:nvPr/>
        </p:nvGraphicFramePr>
        <p:xfrm>
          <a:off x="419100" y="247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1860575"/>
                <a:gridCol w="3335475"/>
                <a:gridCol w="2054950"/>
                <a:gridCol w="2054950"/>
              </a:tblGrid>
              <a:tr h="82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Subnet Name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Subnet Type (Public/private)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AZ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Subnet Address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Public Subnet 3</a:t>
                      </a:r>
                      <a:endParaRPr sz="16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Public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10.0.8.0/26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Private Subnet 5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Private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10.0.8.0/24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Private Subnet 6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Private</a:t>
                      </a:r>
                      <a:endParaRPr sz="16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10.0.10.0/24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and Application Tier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419099" y="5587479"/>
            <a:ext cx="621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419100" y="1423837"/>
            <a:ext cx="110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EC2/ RDS Instances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" name="Google Shape;243;p22"/>
          <p:cNvGraphicFramePr/>
          <p:nvPr/>
        </p:nvGraphicFramePr>
        <p:xfrm>
          <a:off x="238449" y="19832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846675"/>
                <a:gridCol w="1711725"/>
                <a:gridCol w="1327800"/>
                <a:gridCol w="764725"/>
                <a:gridCol w="998925"/>
                <a:gridCol w="3413250"/>
                <a:gridCol w="1109925"/>
                <a:gridCol w="1475725"/>
              </a:tblGrid>
              <a:tr h="130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Justification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</a:t>
                      </a: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instances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Data?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</a:tr>
              <a:tr h="1046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Name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Value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web-tier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MS Windows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t3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medium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t3 medium matches original computer specs and has better network capacity than t2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CloudWatch, EC2, AutoScaling, IIS, WMT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6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 = Name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Value = app-tier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MS Windows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t3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xlarge</a:t>
                      </a:r>
                      <a:endParaRPr sz="16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3 xlarge matches original computer specs and has better network capacity than t2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CloudWatch, EC2, AutoScaling, IIS, WMT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 = Name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Value = db-tier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MS Windows, SQL Server SE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db.t3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2xlarge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This matches the current hardware solution requirements and is EBS Optimized, Enhanced Networking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CloudWatch, RDS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and Application Tier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401700" y="1161537"/>
            <a:ext cx="110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oad balancers and security group details for EC2/RDS instances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1" name="Google Shape;251;p23"/>
          <p:cNvGraphicFramePr/>
          <p:nvPr/>
        </p:nvGraphicFramePr>
        <p:xfrm>
          <a:off x="419104" y="16441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1328200"/>
                <a:gridCol w="1158625"/>
                <a:gridCol w="1191225"/>
                <a:gridCol w="2553550"/>
                <a:gridCol w="1392500"/>
                <a:gridCol w="2447025"/>
                <a:gridCol w="1410150"/>
              </a:tblGrid>
              <a:tr h="553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Load Balancer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External/Internal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Subnets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SG</a:t>
                      </a:r>
                      <a:r>
                        <a:rPr b="1"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Name</a:t>
                      </a:r>
                      <a:endParaRPr b="1"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Rule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</a:tr>
              <a:tr h="570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</a:t>
                      </a:r>
                      <a:r>
                        <a:rPr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</a:t>
                      </a: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Tier (ALB)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474746"/>
                          </a:solidFill>
                        </a:rPr>
                        <a:t>W</a:t>
                      </a:r>
                      <a:r>
                        <a:rPr lang="en-US" sz="1800" u="none">
                          <a:solidFill>
                            <a:srgbClr val="4747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eb-</a:t>
                      </a:r>
                      <a:r>
                        <a:rPr lang="en-US" sz="1800">
                          <a:solidFill>
                            <a:srgbClr val="474746"/>
                          </a:solidFill>
                        </a:rPr>
                        <a:t>ELB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External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 Subnet 1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 Subnet 2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474746"/>
                          </a:solidFill>
                        </a:rPr>
                        <a:t>web-elb-sg</a:t>
                      </a:r>
                      <a:endParaRPr sz="1800">
                        <a:solidFill>
                          <a:srgbClr val="47474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protocol: TCP,HTTP/S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port: 443,80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0.0.0.0/0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</a:t>
                      </a:r>
                      <a:r>
                        <a:rPr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</a:t>
                      </a: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Tier(NLB)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474746"/>
                          </a:solidFill>
                        </a:rPr>
                        <a:t>A</a:t>
                      </a:r>
                      <a:r>
                        <a:rPr lang="en-US" sz="1800" u="none">
                          <a:solidFill>
                            <a:srgbClr val="4747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pp-</a:t>
                      </a:r>
                      <a:r>
                        <a:rPr lang="en-US" sz="1800">
                          <a:solidFill>
                            <a:srgbClr val="474746"/>
                          </a:solidFill>
                        </a:rPr>
                        <a:t>ELB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Internal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 Subnet 3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 Subnet 4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>
                          <a:solidFill>
                            <a:srgbClr val="474746"/>
                          </a:solidFill>
                        </a:rPr>
                        <a:t>app-elb-sg</a:t>
                      </a:r>
                      <a:endParaRPr sz="1800">
                        <a:solidFill>
                          <a:srgbClr val="47474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protocol: TCP,HTTP/S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port: 8080, 443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474746"/>
                          </a:solidFill>
                        </a:rPr>
                        <a:t>web-tier-elb-sg, app-elb-sg</a:t>
                      </a:r>
                      <a:endParaRPr sz="1800" u="non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2" name="Google Shape;252;p23"/>
          <p:cNvGraphicFramePr/>
          <p:nvPr/>
        </p:nvGraphicFramePr>
        <p:xfrm>
          <a:off x="609815" y="42770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2693675"/>
                <a:gridCol w="2600675"/>
                <a:gridCol w="3239075"/>
                <a:gridCol w="2144075"/>
              </a:tblGrid>
              <a:tr h="49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Instance</a:t>
                      </a:r>
                      <a:r>
                        <a:rPr b="1"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SG</a:t>
                      </a:r>
                      <a:r>
                        <a:rPr b="1"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Name</a:t>
                      </a:r>
                      <a:endParaRPr b="1"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Rule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Tier</a:t>
                      </a:r>
                      <a:endParaRPr sz="16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web-tier-sg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protocol: TCP,HTTP/S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port: 80, 443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web-elb-sg</a:t>
                      </a:r>
                      <a:endParaRPr sz="16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Tier</a:t>
                      </a:r>
                      <a:endParaRPr sz="16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app-tier-sg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protocol: TCP,HTTP/S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port: 80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app-elb-sg</a:t>
                      </a:r>
                      <a:endParaRPr sz="16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 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db-tier-sg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protocol: TCP,HTTP/S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port:  443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app-tier-sg</a:t>
                      </a:r>
                      <a:endParaRPr sz="16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Continuity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419100" y="1423837"/>
            <a:ext cx="11087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utomatic scaling launch configuration.</a:t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511149" y="4925216"/>
            <a:ext cx="621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1" name="Google Shape;261;p24"/>
          <p:cNvGraphicFramePr/>
          <p:nvPr/>
        </p:nvGraphicFramePr>
        <p:xfrm>
          <a:off x="595180" y="20477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1020450"/>
                <a:gridCol w="1517325"/>
                <a:gridCol w="1118025"/>
                <a:gridCol w="1377575"/>
                <a:gridCol w="2276000"/>
                <a:gridCol w="1452775"/>
                <a:gridCol w="1482075"/>
              </a:tblGrid>
              <a:tr h="61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Configuration</a:t>
                      </a: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Name</a:t>
                      </a:r>
                      <a:endParaRPr b="1" sz="2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Role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Security Group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</a:tr>
              <a:tr h="997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MS Windows</a:t>
                      </a:r>
                      <a:endParaRPr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t3</a:t>
                      </a:r>
                      <a:endParaRPr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medium</a:t>
                      </a:r>
                      <a:endParaRPr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 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ServerS3_Access</a:t>
                      </a:r>
                      <a:endParaRPr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Web-ELB</a:t>
                      </a:r>
                      <a:endParaRPr sz="20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7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MS Windows</a:t>
                      </a:r>
                      <a:endParaRPr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t3</a:t>
                      </a:r>
                      <a:endParaRPr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xlarge</a:t>
                      </a:r>
                      <a:endParaRPr sz="20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ServerS3_Access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App-ELB</a:t>
                      </a:r>
                      <a:endParaRPr sz="20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Continuity</a:t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688949" y="1509564"/>
            <a:ext cx="107807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utomatic scaling groups</a:t>
            </a:r>
            <a:endParaRPr/>
          </a:p>
        </p:txBody>
      </p:sp>
      <p:sp>
        <p:nvSpPr>
          <p:cNvPr id="269" name="Google Shape;269;p25"/>
          <p:cNvSpPr txBox="1"/>
          <p:nvPr/>
        </p:nvSpPr>
        <p:spPr>
          <a:xfrm>
            <a:off x="831828" y="4629397"/>
            <a:ext cx="621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0" name="Google Shape;270;p25"/>
          <p:cNvGraphicFramePr/>
          <p:nvPr/>
        </p:nvGraphicFramePr>
        <p:xfrm>
          <a:off x="831828" y="21882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864525"/>
                <a:gridCol w="2277200"/>
                <a:gridCol w="1452775"/>
                <a:gridCol w="1592425"/>
                <a:gridCol w="821975"/>
                <a:gridCol w="2100450"/>
                <a:gridCol w="1309775"/>
              </a:tblGrid>
              <a:tr h="1377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Launch</a:t>
                      </a: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Configuration</a:t>
                      </a:r>
                      <a:endParaRPr b="1" sz="2000" u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</a:t>
                      </a: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Name</a:t>
                      </a:r>
                      <a:endParaRPr b="1" sz="2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</a:t>
                      </a:r>
                      <a:r>
                        <a:rPr b="1" lang="en-US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Size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VPC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Subnets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</a:tr>
              <a:tr h="1056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>
                          <a:solidFill>
                            <a:srgbClr val="4747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WebTier</a:t>
                      </a:r>
                      <a:endParaRPr sz="2000" u="non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>
                          <a:solidFill>
                            <a:srgbClr val="4747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 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474746"/>
                          </a:solidFill>
                        </a:rPr>
                        <a:t>MinSize=2</a:t>
                      </a:r>
                      <a:endParaRPr sz="2000">
                        <a:solidFill>
                          <a:srgbClr val="474746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474746"/>
                          </a:solidFill>
                        </a:rPr>
                        <a:t>MaxSize=4</a:t>
                      </a:r>
                      <a:endParaRPr sz="2000">
                        <a:solidFill>
                          <a:srgbClr val="47474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Private Subnet 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Private Subnet 2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rgbClr val="474746"/>
                          </a:solidFill>
                        </a:rPr>
                        <a:t>Web-ELB</a:t>
                      </a:r>
                      <a:endParaRPr sz="2000" u="non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74746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>
                          <a:solidFill>
                            <a:srgbClr val="4747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AppTier</a:t>
                      </a:r>
                      <a:endParaRPr sz="2000" u="non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>
                          <a:solidFill>
                            <a:srgbClr val="4747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Tier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474746"/>
                          </a:solidFill>
                        </a:rPr>
                        <a:t>MinSize=2</a:t>
                      </a:r>
                      <a:endParaRPr sz="2000">
                        <a:solidFill>
                          <a:srgbClr val="474746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474746"/>
                          </a:solidFill>
                        </a:rPr>
                        <a:t>MaxSize=4</a:t>
                      </a:r>
                      <a:endParaRPr sz="2000">
                        <a:solidFill>
                          <a:srgbClr val="47474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rgbClr val="474746"/>
                          </a:solidFill>
                        </a:rPr>
                        <a:t>1</a:t>
                      </a:r>
                      <a:endParaRPr b="0" i="0" sz="20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rgbClr val="474746"/>
                          </a:solidFill>
                        </a:rPr>
                        <a:t>Private Subnet 3</a:t>
                      </a:r>
                      <a:endParaRPr sz="2000">
                        <a:solidFill>
                          <a:srgbClr val="474746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rgbClr val="474746"/>
                          </a:solidFill>
                        </a:rPr>
                        <a:t>Private Subnet 4</a:t>
                      </a:r>
                      <a:endParaRPr sz="2000">
                        <a:solidFill>
                          <a:srgbClr val="47474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solidFill>
                            <a:srgbClr val="474746"/>
                          </a:solidFill>
                        </a:rPr>
                        <a:t>App-ELB</a:t>
                      </a:r>
                      <a:endParaRPr sz="2000" u="non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idx="12" type="sldNum"/>
          </p:nvPr>
        </p:nvSpPr>
        <p:spPr>
          <a:xfrm>
            <a:off x="913942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26"/>
          <p:cNvSpPr txBox="1"/>
          <p:nvPr/>
        </p:nvSpPr>
        <p:spPr>
          <a:xfrm>
            <a:off x="390939" y="382060"/>
            <a:ext cx="111153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Auditing</a:t>
            </a:r>
            <a:endParaRPr/>
          </a:p>
        </p:txBody>
      </p:sp>
      <p:graphicFrame>
        <p:nvGraphicFramePr>
          <p:cNvPr id="278" name="Google Shape;278;p26"/>
          <p:cNvGraphicFramePr/>
          <p:nvPr/>
        </p:nvGraphicFramePr>
        <p:xfrm>
          <a:off x="323850" y="18855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4880300"/>
                <a:gridCol w="5920350"/>
              </a:tblGrid>
              <a:tr h="43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Service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Why do we need it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0"/>
                      </a:srgbClr>
                    </a:solidFill>
                  </a:tcPr>
                </a:tc>
              </a:tr>
              <a:tr h="715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CloudTrail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It will track event history from last 90 days and includes users, action and time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CloudWatch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It will log API history beyond 90 days</a:t>
                      </a:r>
                      <a:endParaRPr sz="20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5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Athena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Provides query service for log data</a:t>
                      </a:r>
                      <a:endParaRPr sz="20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S3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Will secure log storage</a:t>
                      </a:r>
                      <a:endParaRPr sz="20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9" name="Google Shape;279;p26"/>
          <p:cNvGraphicFramePr/>
          <p:nvPr/>
        </p:nvGraphicFramePr>
        <p:xfrm>
          <a:off x="323850" y="56407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4880300"/>
                <a:gridCol w="5920350"/>
              </a:tblGrid>
              <a:tr h="79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AWS KMS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Will encrypt logging data</a:t>
                      </a:r>
                      <a:endParaRPr sz="20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ctrTitle"/>
          </p:nvPr>
        </p:nvSpPr>
        <p:spPr>
          <a:xfrm>
            <a:off x="5933197" y="2810934"/>
            <a:ext cx="6056583" cy="8344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/>
              <a:t>THANK YOU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238539" y="263527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Customer Requirements</a:t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312425" y="1389153"/>
            <a:ext cx="530460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The requirements include:</a:t>
            </a:r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419100" y="1889446"/>
            <a:ext cx="11346180" cy="45104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Configuring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access permissions to conform with AWS best practices.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Building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networks that conform to AWS best practices while providing all the necessary network services to the application in their different environments.</a:t>
            </a:r>
            <a:endParaRPr/>
          </a:p>
          <a:p>
            <a:pPr indent="-4572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Building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an architecture that matches the current architecture at the server hosting company and that can handle doubling the number of servers.</a:t>
            </a:r>
            <a:endParaRPr/>
          </a:p>
          <a:p>
            <a:pPr indent="-4572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Securing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all medical information, as medical information usually contains highly sensitive personally identifiable information (PII). </a:t>
            </a:r>
            <a:endParaRPr/>
          </a:p>
          <a:p>
            <a:pPr indent="-4572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Utilizing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load balancers for web tier and application tier that must support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HTTP, HTTPS, TCP protocols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plans to move their application into AWS.</a:t>
            </a:r>
            <a:endParaRPr/>
          </a:p>
          <a:p>
            <a:pPr indent="-4572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Architecture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should be resilient (built for business continuity).</a:t>
            </a:r>
            <a:endParaRPr/>
          </a:p>
          <a:p>
            <a:pPr indent="-4572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Configuring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auditing to track all user actions.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546" y="2128083"/>
            <a:ext cx="4157472" cy="396083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4848950" y="1161525"/>
            <a:ext cx="7129800" cy="61314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Private Cloud(VPC) - Service that lets you launch AWS resources in a logically isolated virtual network.</a:t>
            </a:r>
            <a:endParaRPr sz="1600"/>
          </a:p>
          <a:p>
            <a:pPr indent="-260350" lvl="0" marL="285750" marR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EC2 - web service that provides secure, scalable compute capacity in the cloud.</a:t>
            </a:r>
            <a:endParaRPr sz="1600"/>
          </a:p>
          <a:p>
            <a:pPr indent="-260350" lvl="0" marL="285750" marR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Elastic Load Balancing - automatically distributes incoming application traffic across multiple targets.</a:t>
            </a:r>
            <a:endParaRPr sz="1600"/>
          </a:p>
          <a:p>
            <a:pPr indent="-260350" lvl="0" marL="285750" marR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 Gateway - instances in a private subnet can connect to services outside your VPC but external services cannot initiate a connection with those instances.</a:t>
            </a:r>
            <a:endParaRPr sz="1600"/>
          </a:p>
          <a:p>
            <a:pPr indent="-260350" lvl="0" marL="285750" marR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RDS - provides cost-efficient and resizable capacity while automating time-consuming administration tasks such as hardware provisioning, database setup, patching and backups.</a:t>
            </a:r>
            <a:endParaRPr sz="1000"/>
          </a:p>
          <a:p>
            <a:pPr indent="-260350" lvl="0" marL="285750" marR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Group - acts as a virtual firewall for your instance to control inbound and outbound traffic.</a:t>
            </a:r>
            <a:endParaRPr sz="1000"/>
          </a:p>
          <a:p>
            <a:pPr indent="-285750" lvl="0" marL="285750" marR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Scaling Group - monitors your applications and automatically adjusts capacity to maintain steady, predictable performance at the lowest possible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cost.</a:t>
            </a:r>
            <a:endParaRPr/>
          </a:p>
          <a:p>
            <a:pPr indent="-285750" lvl="0" marL="285750" marR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_________________________________________________</a:t>
            </a:r>
            <a:endParaRPr/>
          </a:p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913942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2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Identifying AWS Services </a:t>
            </a:r>
            <a:endParaRPr/>
          </a:p>
        </p:txBody>
      </p:sp>
      <p:sp>
        <p:nvSpPr>
          <p:cNvPr id="95" name="Google Shape;95;p12"/>
          <p:cNvSpPr txBox="1"/>
          <p:nvPr/>
        </p:nvSpPr>
        <p:spPr>
          <a:xfrm>
            <a:off x="390937" y="1990941"/>
            <a:ext cx="4535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ervices needed and the purpose for each service that will be used to move </a:t>
            </a:r>
            <a:r>
              <a:rPr lang="en-US" sz="28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A Medical Company’s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environment to AWS.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913942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Authentication: User Groups/Ro</a:t>
            </a:r>
            <a:r>
              <a:rPr lang="en-US" sz="3600">
                <a:solidFill>
                  <a:schemeClr val="lt1"/>
                </a:solidFill>
              </a:rPr>
              <a:t>les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419099" y="1423837"/>
            <a:ext cx="1073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1251858" y="2232263"/>
            <a:ext cx="9271244" cy="4150271"/>
            <a:chOff x="1719786" y="2189034"/>
            <a:chExt cx="7933634" cy="3594242"/>
          </a:xfrm>
        </p:grpSpPr>
        <p:cxnSp>
          <p:nvCxnSpPr>
            <p:cNvPr id="105" name="Google Shape;105;p13"/>
            <p:cNvCxnSpPr>
              <a:stCxn id="106" idx="2"/>
              <a:endCxn id="107" idx="0"/>
            </p:cNvCxnSpPr>
            <p:nvPr/>
          </p:nvCxnSpPr>
          <p:spPr>
            <a:xfrm rot="5400000">
              <a:off x="4130970" y="1414927"/>
              <a:ext cx="347400" cy="3340800"/>
            </a:xfrm>
            <a:prstGeom prst="bentConnector3">
              <a:avLst>
                <a:gd fmla="val 50019" name="adj1"/>
              </a:avLst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13"/>
            <p:cNvCxnSpPr>
              <a:stCxn id="106" idx="2"/>
              <a:endCxn id="109" idx="0"/>
            </p:cNvCxnSpPr>
            <p:nvPr/>
          </p:nvCxnSpPr>
          <p:spPr>
            <a:xfrm flipH="1" rot="-5400000">
              <a:off x="6159720" y="2726977"/>
              <a:ext cx="359700" cy="729000"/>
            </a:xfrm>
            <a:prstGeom prst="bentConnector3">
              <a:avLst>
                <a:gd fmla="val 50011" name="adj1"/>
              </a:avLst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10" name="Google Shape;110;p13"/>
            <p:cNvGrpSpPr/>
            <p:nvPr/>
          </p:nvGrpSpPr>
          <p:grpSpPr>
            <a:xfrm>
              <a:off x="1719786" y="3259156"/>
              <a:ext cx="1828796" cy="1427007"/>
              <a:chOff x="1042712" y="1753945"/>
              <a:chExt cx="1765500" cy="1427007"/>
            </a:xfrm>
          </p:grpSpPr>
          <p:sp>
            <p:nvSpPr>
              <p:cNvPr id="107" name="Google Shape;107;p13"/>
              <p:cNvSpPr txBox="1"/>
              <p:nvPr/>
            </p:nvSpPr>
            <p:spPr>
              <a:xfrm>
                <a:off x="1042712" y="1753945"/>
                <a:ext cx="1765500" cy="293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</a:rPr>
                  <a:t>System Admin Group</a:t>
                </a:r>
                <a:endParaRPr/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1176962" y="2351058"/>
                <a:ext cx="1497000" cy="29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Sys Admin 1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3"/>
              <p:cNvSpPr txBox="1"/>
              <p:nvPr/>
            </p:nvSpPr>
            <p:spPr>
              <a:xfrm>
                <a:off x="1176953" y="2887852"/>
                <a:ext cx="1497000" cy="29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Sys Admin 2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3" name="Google Shape;113;p13"/>
              <p:cNvCxnSpPr>
                <a:stCxn id="107" idx="2"/>
                <a:endCxn id="111" idx="0"/>
              </p:cNvCxnSpPr>
              <p:nvPr/>
            </p:nvCxnSpPr>
            <p:spPr>
              <a:xfrm>
                <a:off x="1925462" y="2047045"/>
                <a:ext cx="0" cy="30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13"/>
              <p:cNvCxnSpPr>
                <a:stCxn id="111" idx="2"/>
                <a:endCxn id="112" idx="0"/>
              </p:cNvCxnSpPr>
              <p:nvPr/>
            </p:nvCxnSpPr>
            <p:spPr>
              <a:xfrm>
                <a:off x="1925462" y="2644158"/>
                <a:ext cx="0" cy="24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15" name="Google Shape;115;p13"/>
            <p:cNvGrpSpPr/>
            <p:nvPr/>
          </p:nvGrpSpPr>
          <p:grpSpPr>
            <a:xfrm>
              <a:off x="3754689" y="3259156"/>
              <a:ext cx="1828926" cy="1426988"/>
              <a:chOff x="3697791" y="1753945"/>
              <a:chExt cx="1951200" cy="1426988"/>
            </a:xfrm>
          </p:grpSpPr>
          <p:sp>
            <p:nvSpPr>
              <p:cNvPr id="116" name="Google Shape;116;p13"/>
              <p:cNvSpPr txBox="1"/>
              <p:nvPr/>
            </p:nvSpPr>
            <p:spPr>
              <a:xfrm>
                <a:off x="3697791" y="1753945"/>
                <a:ext cx="1951200" cy="2931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</a:rPr>
                  <a:t>DB Admin Group</a:t>
                </a:r>
                <a:endParaRPr/>
              </a:p>
            </p:txBody>
          </p:sp>
          <p:sp>
            <p:nvSpPr>
              <p:cNvPr id="117" name="Google Shape;117;p13"/>
              <p:cNvSpPr txBox="1"/>
              <p:nvPr/>
            </p:nvSpPr>
            <p:spPr>
              <a:xfrm>
                <a:off x="3818036" y="2351058"/>
                <a:ext cx="1710600" cy="29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DB Admin 1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3"/>
              <p:cNvSpPr txBox="1"/>
              <p:nvPr/>
            </p:nvSpPr>
            <p:spPr>
              <a:xfrm>
                <a:off x="3818036" y="2887833"/>
                <a:ext cx="1710600" cy="29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DB Admin 2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9" name="Google Shape;119;p13"/>
              <p:cNvCxnSpPr>
                <a:stCxn id="116" idx="2"/>
                <a:endCxn id="117" idx="0"/>
              </p:cNvCxnSpPr>
              <p:nvPr/>
            </p:nvCxnSpPr>
            <p:spPr>
              <a:xfrm>
                <a:off x="4673391" y="2047045"/>
                <a:ext cx="0" cy="30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13"/>
              <p:cNvCxnSpPr>
                <a:stCxn id="117" idx="2"/>
                <a:endCxn id="118" idx="0"/>
              </p:cNvCxnSpPr>
              <p:nvPr/>
            </p:nvCxnSpPr>
            <p:spPr>
              <a:xfrm>
                <a:off x="4673336" y="2644158"/>
                <a:ext cx="0" cy="24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1" name="Google Shape;121;p13"/>
            <p:cNvGrpSpPr/>
            <p:nvPr/>
          </p:nvGrpSpPr>
          <p:grpSpPr>
            <a:xfrm>
              <a:off x="5789592" y="3271404"/>
              <a:ext cx="1828798" cy="2511872"/>
              <a:chOff x="6416443" y="1753945"/>
              <a:chExt cx="1800600" cy="2511872"/>
            </a:xfrm>
          </p:grpSpPr>
          <p:sp>
            <p:nvSpPr>
              <p:cNvPr id="109" name="Google Shape;109;p13"/>
              <p:cNvSpPr txBox="1"/>
              <p:nvPr/>
            </p:nvSpPr>
            <p:spPr>
              <a:xfrm>
                <a:off x="6416443" y="1753945"/>
                <a:ext cx="1800600" cy="2931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</a:rPr>
                  <a:t>Monitoring Group</a:t>
                </a:r>
                <a:endParaRPr/>
              </a:p>
            </p:txBody>
          </p:sp>
          <p:sp>
            <p:nvSpPr>
              <p:cNvPr id="122" name="Google Shape;122;p13"/>
              <p:cNvSpPr txBox="1"/>
              <p:nvPr/>
            </p:nvSpPr>
            <p:spPr>
              <a:xfrm>
                <a:off x="6529366" y="3972717"/>
                <a:ext cx="1575600" cy="29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User 4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3"/>
              <p:cNvSpPr txBox="1"/>
              <p:nvPr/>
            </p:nvSpPr>
            <p:spPr>
              <a:xfrm>
                <a:off x="6529366" y="2887833"/>
                <a:ext cx="1575600" cy="29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User 2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3"/>
              <p:cNvSpPr txBox="1"/>
              <p:nvPr/>
            </p:nvSpPr>
            <p:spPr>
              <a:xfrm>
                <a:off x="6529366" y="2351058"/>
                <a:ext cx="1575600" cy="29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User 1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3"/>
              <p:cNvSpPr txBox="1"/>
              <p:nvPr/>
            </p:nvSpPr>
            <p:spPr>
              <a:xfrm>
                <a:off x="6529366" y="3439687"/>
                <a:ext cx="1575600" cy="29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User 3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6" name="Google Shape;126;p13"/>
              <p:cNvCxnSpPr>
                <a:stCxn id="109" idx="2"/>
                <a:endCxn id="124" idx="0"/>
              </p:cNvCxnSpPr>
              <p:nvPr/>
            </p:nvCxnSpPr>
            <p:spPr>
              <a:xfrm>
                <a:off x="7316743" y="2047045"/>
                <a:ext cx="300" cy="30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3"/>
              <p:cNvCxnSpPr>
                <a:stCxn id="123" idx="0"/>
                <a:endCxn id="124" idx="2"/>
              </p:cNvCxnSpPr>
              <p:nvPr/>
            </p:nvCxnSpPr>
            <p:spPr>
              <a:xfrm rot="10800000">
                <a:off x="7317166" y="2644233"/>
                <a:ext cx="0" cy="24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3"/>
              <p:cNvCxnSpPr>
                <a:stCxn id="123" idx="2"/>
                <a:endCxn id="125" idx="0"/>
              </p:cNvCxnSpPr>
              <p:nvPr/>
            </p:nvCxnSpPr>
            <p:spPr>
              <a:xfrm>
                <a:off x="7317166" y="3180933"/>
                <a:ext cx="0" cy="2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13"/>
              <p:cNvCxnSpPr>
                <a:stCxn id="125" idx="2"/>
                <a:endCxn id="122" idx="0"/>
              </p:cNvCxnSpPr>
              <p:nvPr/>
            </p:nvCxnSpPr>
            <p:spPr>
              <a:xfrm>
                <a:off x="7317166" y="3732787"/>
                <a:ext cx="0" cy="240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06" name="Google Shape;106;p13"/>
            <p:cNvSpPr/>
            <p:nvPr/>
          </p:nvSpPr>
          <p:spPr>
            <a:xfrm>
              <a:off x="4921392" y="2189034"/>
              <a:ext cx="2107355" cy="722593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 txBox="1"/>
            <p:nvPr/>
          </p:nvSpPr>
          <p:spPr>
            <a:xfrm>
              <a:off x="4828032" y="2276221"/>
              <a:ext cx="22770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Medical Company </a:t>
              </a: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Account</a:t>
              </a:r>
              <a:endParaRPr/>
            </a:p>
          </p:txBody>
        </p:sp>
        <p:cxnSp>
          <p:nvCxnSpPr>
            <p:cNvPr id="131" name="Google Shape;131;p13"/>
            <p:cNvCxnSpPr>
              <a:stCxn id="106" idx="2"/>
              <a:endCxn id="116" idx="0"/>
            </p:cNvCxnSpPr>
            <p:nvPr/>
          </p:nvCxnSpPr>
          <p:spPr>
            <a:xfrm rot="5400000">
              <a:off x="5148420" y="2432377"/>
              <a:ext cx="347400" cy="1305900"/>
            </a:xfrm>
            <a:prstGeom prst="bentConnector3">
              <a:avLst>
                <a:gd fmla="val 50019" name="adj1"/>
              </a:avLst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13"/>
            <p:cNvCxnSpPr>
              <a:stCxn id="106" idx="2"/>
              <a:endCxn id="133" idx="0"/>
            </p:cNvCxnSpPr>
            <p:nvPr/>
          </p:nvCxnSpPr>
          <p:spPr>
            <a:xfrm flipH="1" rot="-5400000">
              <a:off x="7177170" y="1709527"/>
              <a:ext cx="359700" cy="2763900"/>
            </a:xfrm>
            <a:prstGeom prst="bentConnector3">
              <a:avLst>
                <a:gd fmla="val 50011" name="adj1"/>
              </a:avLst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34" name="Google Shape;134;p13"/>
            <p:cNvGrpSpPr/>
            <p:nvPr/>
          </p:nvGrpSpPr>
          <p:grpSpPr>
            <a:xfrm>
              <a:off x="7824494" y="3271405"/>
              <a:ext cx="1828926" cy="890213"/>
              <a:chOff x="3697791" y="1753945"/>
              <a:chExt cx="1951200" cy="890213"/>
            </a:xfrm>
          </p:grpSpPr>
          <p:sp>
            <p:nvSpPr>
              <p:cNvPr id="133" name="Google Shape;133;p13"/>
              <p:cNvSpPr txBox="1"/>
              <p:nvPr/>
            </p:nvSpPr>
            <p:spPr>
              <a:xfrm>
                <a:off x="3697791" y="1753945"/>
                <a:ext cx="1951200" cy="293100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Rol</a:t>
                </a:r>
                <a:r>
                  <a:rPr lang="en-US" sz="1600">
                    <a:solidFill>
                      <a:schemeClr val="lt1"/>
                    </a:solidFill>
                  </a:rPr>
                  <a:t>es</a:t>
                </a:r>
                <a:endParaRPr/>
              </a:p>
            </p:txBody>
          </p:sp>
          <p:sp>
            <p:nvSpPr>
              <p:cNvPr id="135" name="Google Shape;135;p13"/>
              <p:cNvSpPr txBox="1"/>
              <p:nvPr/>
            </p:nvSpPr>
            <p:spPr>
              <a:xfrm>
                <a:off x="3818036" y="2351058"/>
                <a:ext cx="1710600" cy="29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Administrator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6" name="Google Shape;136;p13"/>
              <p:cNvCxnSpPr>
                <a:stCxn id="133" idx="2"/>
                <a:endCxn id="135" idx="0"/>
              </p:cNvCxnSpPr>
              <p:nvPr/>
            </p:nvCxnSpPr>
            <p:spPr>
              <a:xfrm>
                <a:off x="4673391" y="2047045"/>
                <a:ext cx="0" cy="30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37" name="Google Shape;137;p13"/>
          <p:cNvSpPr txBox="1"/>
          <p:nvPr/>
        </p:nvSpPr>
        <p:spPr>
          <a:xfrm>
            <a:off x="8522925" y="4793900"/>
            <a:ext cx="18738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Auditor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8522932" y="5428263"/>
            <a:ext cx="18738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ServerS3_Access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2235100" y="5706675"/>
            <a:ext cx="11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13"/>
          <p:cNvCxnSpPr>
            <a:stCxn id="135" idx="2"/>
            <a:endCxn id="137" idx="0"/>
          </p:cNvCxnSpPr>
          <p:nvPr/>
        </p:nvCxnSpPr>
        <p:spPr>
          <a:xfrm>
            <a:off x="9454401" y="4510006"/>
            <a:ext cx="5400" cy="2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3"/>
          <p:cNvCxnSpPr>
            <a:stCxn id="137" idx="2"/>
            <a:endCxn id="138" idx="0"/>
          </p:cNvCxnSpPr>
          <p:nvPr/>
        </p:nvCxnSpPr>
        <p:spPr>
          <a:xfrm>
            <a:off x="9459825" y="513260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idx="12" type="sldNum"/>
          </p:nvPr>
        </p:nvSpPr>
        <p:spPr>
          <a:xfrm>
            <a:off x="913942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4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Authentication: Group/Role Permissions</a:t>
            </a:r>
            <a:endParaRPr/>
          </a:p>
        </p:txBody>
      </p:sp>
      <p:sp>
        <p:nvSpPr>
          <p:cNvPr id="149" name="Google Shape;149;p14"/>
          <p:cNvSpPr txBox="1"/>
          <p:nvPr/>
        </p:nvSpPr>
        <p:spPr>
          <a:xfrm>
            <a:off x="419100" y="1423837"/>
            <a:ext cx="1026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0" name="Google Shape;150;p14"/>
          <p:cNvGraphicFramePr/>
          <p:nvPr/>
        </p:nvGraphicFramePr>
        <p:xfrm>
          <a:off x="1310512" y="17316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2089400"/>
                <a:gridCol w="3061700"/>
                <a:gridCol w="4125025"/>
              </a:tblGrid>
              <a:tr h="542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Group/Role #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Group/Role Name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Permissions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80000"/>
                      </a:srgbClr>
                    </a:solidFill>
                  </a:tcPr>
                </a:tc>
              </a:tr>
              <a:tr h="504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474746"/>
                          </a:solidFill>
                        </a:rPr>
                        <a:t>System Admin</a:t>
                      </a:r>
                      <a:endParaRPr sz="16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All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solidFill>
                            <a:srgbClr val="474746"/>
                          </a:solidFill>
                        </a:rPr>
                        <a:t>DB Admin</a:t>
                      </a:r>
                      <a:endParaRPr sz="16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474746"/>
                          </a:solidFill>
                        </a:rPr>
                        <a:t>R/W S3, RDS</a:t>
                      </a:r>
                      <a:endParaRPr sz="16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Monitoring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solidFill>
                            <a:srgbClr val="474746"/>
                          </a:solidFill>
                        </a:rPr>
                        <a:t>R EC2, S3, RDS</a:t>
                      </a:r>
                      <a:endParaRPr sz="1600" u="none" cap="none" strike="noStrike">
                        <a:solidFill>
                          <a:srgbClr val="4747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Role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Administrator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All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lt1"/>
                          </a:solidFill>
                        </a:rPr>
                        <a:t>Role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Auditor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R CloudWatch, CloudTrail, Athena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lt1"/>
                          </a:solidFill>
                        </a:rPr>
                        <a:t>Role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ServerS3_Access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R/W S3, EC2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82875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913942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390939" y="382060"/>
            <a:ext cx="11115261" cy="77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Authentication: Authentication Requirements</a:t>
            </a:r>
            <a:endParaRPr/>
          </a:p>
        </p:txBody>
      </p:sp>
      <p:graphicFrame>
        <p:nvGraphicFramePr>
          <p:cNvPr id="158" name="Google Shape;158;p15"/>
          <p:cNvGraphicFramePr/>
          <p:nvPr/>
        </p:nvGraphicFramePr>
        <p:xfrm>
          <a:off x="235950" y="14927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{ED462345-B2ED-4F54-9455-16DAEA21A7FE}</a:tableStyleId>
              </a:tblPr>
              <a:tblGrid>
                <a:gridCol w="5162550"/>
                <a:gridCol w="6262700"/>
              </a:tblGrid>
              <a:tr h="437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Requirement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Solution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</a:tr>
              <a:tr h="1109650"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Should be at least 8 characters and have 1 uppercase, 1 lowercase, 1 special character, and a number.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In IAM Management Console, we select "Password Policy" and then check the required conditions.</a:t>
                      </a:r>
                      <a:endParaRPr b="1" sz="2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9650"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Change passwords every 90 days and ensure that the previous three passwords can’t be re-used.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In IAM Management Console, we select "Password Policy" and then select "Password Expiration" and set it to 90 days.</a:t>
                      </a:r>
                      <a:endParaRPr b="1" sz="2000" u="none" cap="none" strike="noStrike">
                        <a:solidFill>
                          <a:srgbClr val="474746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8600"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All administrators require programmatic access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While we’re creating users for an administrator group, we select AWS Access type as "Programmatic Access".</a:t>
                      </a:r>
                      <a:endParaRPr b="1" sz="2000" u="none" cap="none" strike="noStrike">
                        <a:solidFill>
                          <a:srgbClr val="474746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9650"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Administrator sign-in to the AWS Management Console requires the use of Virtual MFA.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3C0B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We l</a:t>
                      </a: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og into AWS Management Console, choose "My Security Credentials" under account name on the navigation bar, and then select MFA and activate it.</a:t>
                      </a:r>
                      <a:endParaRPr b="1" sz="2000" u="none" cap="none" strike="noStrike">
                        <a:solidFill>
                          <a:srgbClr val="474746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idx="12" type="sldNum"/>
          </p:nvPr>
        </p:nvSpPr>
        <p:spPr>
          <a:xfrm>
            <a:off x="913942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390939" y="382060"/>
            <a:ext cx="111153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Old </a:t>
            </a: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7969754" y="1535800"/>
            <a:ext cx="4053000" cy="4755000"/>
          </a:xfrm>
          <a:prstGeom prst="rect">
            <a:avLst/>
          </a:prstGeom>
          <a:solidFill>
            <a:schemeClr val="lt1">
              <a:alpha val="8471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55A11"/>
                </a:solidFill>
              </a:rPr>
              <a:t>Production Network</a:t>
            </a:r>
            <a:endParaRPr/>
          </a:p>
          <a:p>
            <a:pPr indent="0" lvl="0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6"/>
          <p:cNvGrpSpPr/>
          <p:nvPr/>
        </p:nvGrpSpPr>
        <p:grpSpPr>
          <a:xfrm>
            <a:off x="139066" y="1161480"/>
            <a:ext cx="7120545" cy="5348487"/>
            <a:chOff x="7468380" y="1221556"/>
            <a:chExt cx="4459538" cy="5436559"/>
          </a:xfrm>
        </p:grpSpPr>
        <p:cxnSp>
          <p:nvCxnSpPr>
            <p:cNvPr id="168" name="Google Shape;168;p16"/>
            <p:cNvCxnSpPr>
              <a:stCxn id="169" idx="1"/>
              <a:endCxn id="170" idx="0"/>
            </p:cNvCxnSpPr>
            <p:nvPr/>
          </p:nvCxnSpPr>
          <p:spPr>
            <a:xfrm flipH="1">
              <a:off x="8340162" y="1983542"/>
              <a:ext cx="1179000" cy="3627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16"/>
            <p:cNvCxnSpPr>
              <a:stCxn id="169" idx="3"/>
              <a:endCxn id="172" idx="0"/>
            </p:cNvCxnSpPr>
            <p:nvPr/>
          </p:nvCxnSpPr>
          <p:spPr>
            <a:xfrm>
              <a:off x="9947552" y="1983542"/>
              <a:ext cx="1159800" cy="3627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descr="Amazon-Elastic-Load-Balacing.png" id="169" name="Google Shape;16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19162" y="1769347"/>
              <a:ext cx="428390" cy="428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6"/>
            <p:cNvSpPr txBox="1"/>
            <p:nvPr/>
          </p:nvSpPr>
          <p:spPr>
            <a:xfrm>
              <a:off x="7672807" y="3146356"/>
              <a:ext cx="1449900" cy="7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Web Tier –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2 CPUs,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 4-GB memory,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MS Windows</a:t>
              </a:r>
              <a:endParaRPr/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10457315" y="3146356"/>
              <a:ext cx="1470600" cy="7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Web Tier –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2 CPUs,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 4-GB memory,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MS Windows</a:t>
              </a:r>
              <a:endParaRPr/>
            </a:p>
          </p:txBody>
        </p:sp>
        <p:cxnSp>
          <p:nvCxnSpPr>
            <p:cNvPr id="175" name="Google Shape;175;p16"/>
            <p:cNvCxnSpPr>
              <a:stCxn id="176" idx="1"/>
              <a:endCxn id="177" idx="0"/>
            </p:cNvCxnSpPr>
            <p:nvPr/>
          </p:nvCxnSpPr>
          <p:spPr>
            <a:xfrm flipH="1">
              <a:off x="8340162" y="3553767"/>
              <a:ext cx="1179000" cy="336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" name="Google Shape;178;p16"/>
            <p:cNvCxnSpPr>
              <a:stCxn id="176" idx="3"/>
              <a:endCxn id="179" idx="0"/>
            </p:cNvCxnSpPr>
            <p:nvPr/>
          </p:nvCxnSpPr>
          <p:spPr>
            <a:xfrm>
              <a:off x="9947552" y="3553767"/>
              <a:ext cx="1159800" cy="336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descr="Amazon-Elastic-Load-Balacing.png" id="176" name="Google Shape;17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19162" y="3339572"/>
              <a:ext cx="428390" cy="428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75318" y="2346360"/>
              <a:ext cx="529721" cy="73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42521" y="2346360"/>
              <a:ext cx="529721" cy="731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6"/>
            <p:cNvSpPr txBox="1"/>
            <p:nvPr/>
          </p:nvSpPr>
          <p:spPr>
            <a:xfrm>
              <a:off x="7672810" y="4619011"/>
              <a:ext cx="1449900" cy="7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App Tier –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4 CPUs,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 16-GB memory,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MS Windows</a:t>
              </a:r>
              <a:endParaRPr/>
            </a:p>
          </p:txBody>
        </p:sp>
        <p:sp>
          <p:nvSpPr>
            <p:cNvPr id="181" name="Google Shape;181;p16"/>
            <p:cNvSpPr txBox="1"/>
            <p:nvPr/>
          </p:nvSpPr>
          <p:spPr>
            <a:xfrm>
              <a:off x="10457318" y="4619011"/>
              <a:ext cx="1470600" cy="7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App Tier –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4 CPUs,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 16-GB memory,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MS Windows</a:t>
              </a:r>
              <a:endParaRPr/>
            </a:p>
          </p:txBody>
        </p:sp>
        <p:pic>
          <p:nvPicPr>
            <p:cNvPr id="177" name="Google Shape;177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75320" y="3890454"/>
              <a:ext cx="529721" cy="73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42523" y="3890454"/>
              <a:ext cx="529721" cy="731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16"/>
            <p:cNvSpPr txBox="1"/>
            <p:nvPr/>
          </p:nvSpPr>
          <p:spPr>
            <a:xfrm>
              <a:off x="7468380" y="5870501"/>
              <a:ext cx="4413000" cy="5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Database Tier –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8 CPUs, 32-GB memory, 5-TB storage,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MS Windows, SQL Server SE</a:t>
              </a:r>
              <a:endParaRPr/>
            </a:p>
          </p:txBody>
        </p:sp>
        <p:pic>
          <p:nvPicPr>
            <p:cNvPr id="183" name="Google Shape;18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10058" y="5032166"/>
              <a:ext cx="529721" cy="7315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4" name="Google Shape;184;p16"/>
            <p:cNvCxnSpPr/>
            <p:nvPr/>
          </p:nvCxnSpPr>
          <p:spPr>
            <a:xfrm rot="10800000">
              <a:off x="8605120" y="4588118"/>
              <a:ext cx="22374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" name="Google Shape;185;p16"/>
            <p:cNvCxnSpPr>
              <a:stCxn id="183" idx="0"/>
            </p:cNvCxnSpPr>
            <p:nvPr/>
          </p:nvCxnSpPr>
          <p:spPr>
            <a:xfrm rot="10800000">
              <a:off x="9674918" y="4584266"/>
              <a:ext cx="0" cy="4479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" name="Google Shape;186;p16"/>
            <p:cNvCxnSpPr/>
            <p:nvPr/>
          </p:nvCxnSpPr>
          <p:spPr>
            <a:xfrm rot="10800000">
              <a:off x="8605121" y="3077880"/>
              <a:ext cx="22374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" name="Google Shape;187;p16"/>
            <p:cNvCxnSpPr>
              <a:stCxn id="176" idx="0"/>
            </p:cNvCxnSpPr>
            <p:nvPr/>
          </p:nvCxnSpPr>
          <p:spPr>
            <a:xfrm rot="10800000">
              <a:off x="9733357" y="3077972"/>
              <a:ext cx="0" cy="261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88" name="Google Shape;188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47723" y="1221556"/>
              <a:ext cx="502289" cy="496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16"/>
            <p:cNvSpPr/>
            <p:nvPr/>
          </p:nvSpPr>
          <p:spPr>
            <a:xfrm>
              <a:off x="7595113" y="1737515"/>
              <a:ext cx="4083900" cy="49206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idx="12" type="sldNum"/>
          </p:nvPr>
        </p:nvSpPr>
        <p:spPr>
          <a:xfrm>
            <a:off x="913942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17"/>
          <p:cNvSpPr txBox="1"/>
          <p:nvPr/>
        </p:nvSpPr>
        <p:spPr>
          <a:xfrm>
            <a:off x="390939" y="382060"/>
            <a:ext cx="111153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New</a:t>
            </a:r>
            <a:r>
              <a:rPr lang="en-US" sz="3600">
                <a:solidFill>
                  <a:schemeClr val="lt1"/>
                </a:solidFill>
              </a:rPr>
              <a:t> </a:t>
            </a: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7407178" y="1535800"/>
            <a:ext cx="4615500" cy="4755000"/>
          </a:xfrm>
          <a:prstGeom prst="rect">
            <a:avLst/>
          </a:prstGeom>
          <a:solidFill>
            <a:schemeClr val="lt1">
              <a:alpha val="8471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55A11"/>
                </a:solidFill>
              </a:rPr>
              <a:t>Production Network</a:t>
            </a:r>
            <a:endParaRPr/>
          </a:p>
          <a:p>
            <a:pPr indent="0" lvl="0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50" y="1161460"/>
            <a:ext cx="3885075" cy="5391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idx="12" type="sldNum"/>
          </p:nvPr>
        </p:nvSpPr>
        <p:spPr>
          <a:xfrm>
            <a:off x="913942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390939" y="382060"/>
            <a:ext cx="111153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New </a:t>
            </a:r>
            <a:r>
              <a:rPr b="0" i="0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7407178" y="1535800"/>
            <a:ext cx="4615500" cy="4755000"/>
          </a:xfrm>
          <a:prstGeom prst="rect">
            <a:avLst/>
          </a:prstGeom>
          <a:solidFill>
            <a:schemeClr val="lt1">
              <a:alpha val="8471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55A1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55A11"/>
                </a:solidFill>
              </a:rPr>
              <a:t>Dev/Test Network</a:t>
            </a:r>
            <a:endParaRPr/>
          </a:p>
          <a:p>
            <a:pPr indent="0" lvl="0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25" y="1161450"/>
            <a:ext cx="4561153" cy="56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